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57" r:id="rId3"/>
    <p:sldId id="272" r:id="rId4"/>
    <p:sldId id="281" r:id="rId5"/>
    <p:sldId id="280" r:id="rId6"/>
    <p:sldId id="278" r:id="rId7"/>
    <p:sldId id="276" r:id="rId8"/>
    <p:sldId id="277" r:id="rId9"/>
    <p:sldId id="274" r:id="rId10"/>
    <p:sldId id="273" r:id="rId11"/>
    <p:sldId id="279" r:id="rId1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496">
          <p15:clr>
            <a:srgbClr val="A4A3A4"/>
          </p15:clr>
        </p15:guide>
        <p15:guide id="3" orient="horz" pos="2880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orient="horz" pos="3888">
          <p15:clr>
            <a:srgbClr val="A4A3A4"/>
          </p15:clr>
        </p15:guide>
        <p15:guide id="6" orient="horz" pos="240">
          <p15:clr>
            <a:srgbClr val="A4A3A4"/>
          </p15:clr>
        </p15:guide>
        <p15:guide id="7" pos="3839">
          <p15:clr>
            <a:srgbClr val="A4A3A4"/>
          </p15:clr>
        </p15:guide>
        <p15:guide id="8" pos="527">
          <p15:clr>
            <a:srgbClr val="A4A3A4"/>
          </p15:clr>
        </p15:guide>
        <p15:guide id="9" pos="815">
          <p15:clr>
            <a:srgbClr val="A4A3A4"/>
          </p15:clr>
        </p15:guide>
        <p15:guide id="10" pos="6863">
          <p15:clr>
            <a:srgbClr val="A4A3A4"/>
          </p15:clr>
        </p15:guide>
        <p15:guide id="11" pos="6143">
          <p15:clr>
            <a:srgbClr val="A4A3A4"/>
          </p15:clr>
        </p15:guide>
        <p15:guide id="12" pos="47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582" y="72"/>
      </p:cViewPr>
      <p:guideLst>
        <p:guide orient="horz" pos="2160"/>
        <p:guide orient="horz" pos="2496"/>
        <p:guide orient="horz" pos="2880"/>
        <p:guide orient="horz" pos="1056"/>
        <p:guide orient="horz" pos="3888"/>
        <p:guide orient="horz" pos="240"/>
        <p:guide pos="3839"/>
        <p:guide pos="527"/>
        <p:guide pos="815"/>
        <p:guide pos="6863"/>
        <p:guide pos="6143"/>
        <p:guide pos="470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leichschenkliges Dreieck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de-DE"/>
              <a:t>27.10.2015</a:t>
            </a:fld>
            <a:endParaRPr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leichschenkliges Dreieck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de-DE"/>
              <a:t>27.10.2015</a:t>
            </a:fld>
            <a:endParaRPr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Textmasterformat bearbeiten</a:t>
            </a:r>
          </a:p>
          <a:p>
            <a:pPr lvl="1"/>
            <a:r>
              <a:rPr/>
              <a:t>Zweite Ebene</a:t>
            </a:r>
          </a:p>
          <a:p>
            <a:pPr lvl="2"/>
            <a:r>
              <a:rPr/>
              <a:t>Dritte Ebene</a:t>
            </a:r>
          </a:p>
          <a:p>
            <a:pPr lvl="3"/>
            <a:r>
              <a:rPr/>
              <a:t>Vierte Ebene</a:t>
            </a:r>
          </a:p>
          <a:p>
            <a:pPr lvl="4"/>
            <a:r>
              <a:rPr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noProof="0" smtClean="0"/>
              <a:t>Formatvorlage des Untertitelmasters durch Klicken bearbeiten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de-DE" noProof="0" smtClean="0"/>
              <a:t>27.10.2015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de-DE" noProof="0" smtClean="0"/>
              <a:t>27.10.2015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de-DE" noProof="0" smtClean="0"/>
              <a:t>27.10.2015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de-DE" noProof="0" smtClean="0"/>
              <a:t>27.10.2015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de-DE" noProof="0" smtClean="0"/>
              <a:t>27.10.2015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de-DE" noProof="0" smtClean="0"/>
              <a:t>27.10.2015</a:t>
            </a:fld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de-DE" noProof="0" smtClean="0"/>
              <a:t>27.10.2015</a:t>
            </a:fld>
            <a:endParaRPr lang="de-DE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de-DE" noProof="0" smtClean="0"/>
              <a:t>27.10.2015</a:t>
            </a:fld>
            <a:endParaRPr lang="de-DE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de-DE" noProof="0" smtClean="0"/>
              <a:t>27.10.2015</a:t>
            </a:fld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de-DE" noProof="0" smtClean="0"/>
              <a:t>27.10.2015</a:t>
            </a:fld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noProof="0" dirty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dirty="0" smtClean="0"/>
              <a:t>Textmasterformat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de-DE" noProof="0" smtClean="0"/>
              <a:pPr/>
              <a:t>27.10.2015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spcBef>
                <a:spcPct val="0"/>
              </a:spcBef>
              <a:buNone/>
            </a:pPr>
            <a:r>
              <a:rPr lang="de-DE" dirty="0" smtClean="0">
                <a:solidFill>
                  <a:srgbClr val="164B4F"/>
                </a:solidFill>
                <a:latin typeface="Euphemia"/>
              </a:rPr>
              <a:t>Patagonien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de-DE" dirty="0" smtClean="0">
                <a:solidFill>
                  <a:srgbClr val="164B4F"/>
                </a:solidFill>
              </a:rPr>
              <a:t>Silvester 2016/17 in der südlichsten Stadt Südamerikas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de-DE" dirty="0" smtClean="0">
                <a:solidFill>
                  <a:srgbClr val="164B4F"/>
                </a:solidFill>
              </a:rPr>
              <a:t>Touren durch die schönsten Nationalparks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de-DE" dirty="0" smtClean="0">
                <a:solidFill>
                  <a:srgbClr val="164B4F"/>
                </a:solidFill>
              </a:rPr>
              <a:t>Feuerland, Gletscher, Berge, Pinguine u.v.m.</a:t>
            </a:r>
          </a:p>
          <a:p>
            <a:pPr marL="0" indent="0" algn="l">
              <a:spcBef>
                <a:spcPts val="0"/>
              </a:spcBef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485900" y="660928"/>
            <a:ext cx="8064896" cy="2834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dirty="0" smtClean="0"/>
              <a:t>Reiseinformationen</a:t>
            </a:r>
          </a:p>
          <a:p>
            <a:pPr>
              <a:lnSpc>
                <a:spcPct val="90000"/>
              </a:lnSpc>
            </a:pPr>
            <a:endParaRPr lang="de-DE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Die An- und </a:t>
            </a:r>
            <a:r>
              <a:rPr lang="de-DE" smtClean="0"/>
              <a:t>Abreise sind nicht </a:t>
            </a:r>
            <a:r>
              <a:rPr lang="de-DE" dirty="0" smtClean="0"/>
              <a:t>in den Leistungen enthalten. Die Flüge nach </a:t>
            </a:r>
            <a:r>
              <a:rPr lang="de-DE" dirty="0" err="1" smtClean="0"/>
              <a:t>Ushuaia</a:t>
            </a:r>
            <a:r>
              <a:rPr lang="de-DE" dirty="0" smtClean="0"/>
              <a:t> bzw. ab </a:t>
            </a:r>
            <a:r>
              <a:rPr lang="de-DE" dirty="0" err="1" smtClean="0"/>
              <a:t>Calafate</a:t>
            </a:r>
            <a:r>
              <a:rPr lang="de-DE" dirty="0" smtClean="0"/>
              <a:t> gehen in der Regel über Buenos Aires. Die lebhafte Stadt bietet sich für einen mehrtägigen Zwischenstopp an.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Beginn der Reise in </a:t>
            </a:r>
            <a:r>
              <a:rPr lang="de-DE" dirty="0" err="1" smtClean="0"/>
              <a:t>Ushuaia</a:t>
            </a:r>
            <a:r>
              <a:rPr lang="de-DE" dirty="0" smtClean="0"/>
              <a:t> – Ende der Reise in </a:t>
            </a:r>
            <a:r>
              <a:rPr lang="de-DE" dirty="0" err="1" smtClean="0"/>
              <a:t>Calafate</a:t>
            </a:r>
            <a:endParaRPr lang="de-DE" dirty="0" smtClean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Abholung am Flughafen in </a:t>
            </a:r>
            <a:r>
              <a:rPr lang="de-DE" dirty="0" err="1" smtClean="0"/>
              <a:t>Ushuaia</a:t>
            </a:r>
            <a:r>
              <a:rPr lang="de-DE" dirty="0" smtClean="0"/>
              <a:t> sowie Flughafentransfer in </a:t>
            </a:r>
            <a:r>
              <a:rPr lang="de-DE" dirty="0" err="1" smtClean="0"/>
              <a:t>Calafate</a:t>
            </a:r>
            <a:endParaRPr lang="de-DE" dirty="0" smtClean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Übernachtungen in landestypischen Unterkünften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Überwiegend Übernachtung/Frühstück </a:t>
            </a:r>
            <a:endParaRPr lang="de-DE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dirty="0" err="1" smtClean="0"/>
              <a:t>Silvesterasado</a:t>
            </a:r>
            <a:r>
              <a:rPr lang="de-DE" dirty="0" smtClean="0"/>
              <a:t>, Transfers und Parkeintritte sowie Bootstour in </a:t>
            </a:r>
            <a:r>
              <a:rPr lang="de-DE" dirty="0" err="1" smtClean="0"/>
              <a:t>Ushuaia</a:t>
            </a:r>
            <a:r>
              <a:rPr lang="de-DE" dirty="0" smtClean="0"/>
              <a:t> sind im Reisepreis enthalten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557908" y="3717032"/>
            <a:ext cx="84249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dirty="0" smtClean="0"/>
              <a:t>Zusatzkosten</a:t>
            </a:r>
          </a:p>
          <a:p>
            <a:pPr>
              <a:lnSpc>
                <a:spcPct val="90000"/>
              </a:lnSpc>
            </a:pPr>
            <a:endParaRPr lang="de-DE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Anreise/Flug nach </a:t>
            </a:r>
            <a:r>
              <a:rPr lang="de-DE" dirty="0" err="1" smtClean="0"/>
              <a:t>Ushuaia</a:t>
            </a:r>
            <a:r>
              <a:rPr lang="de-DE" dirty="0" smtClean="0"/>
              <a:t> sowie Rückflug/Rückreise ab </a:t>
            </a:r>
            <a:r>
              <a:rPr lang="de-DE" dirty="0" err="1" smtClean="0"/>
              <a:t>Calafate</a:t>
            </a:r>
            <a:endParaRPr lang="de-DE" dirty="0" smtClean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Für evtl. Verlängerungstage z. B. in Buenos Aires</a:t>
            </a:r>
          </a:p>
          <a:p>
            <a:pPr>
              <a:lnSpc>
                <a:spcPct val="90000"/>
              </a:lnSpc>
            </a:pPr>
            <a:r>
              <a:rPr lang="de-DE" dirty="0"/>
              <a:t/>
            </a:r>
            <a:br>
              <a:rPr lang="de-DE" dirty="0"/>
            </a:br>
            <a:endParaRPr lang="de-DE" dirty="0"/>
          </a:p>
          <a:p>
            <a:pPr>
              <a:lnSpc>
                <a:spcPct val="90000"/>
              </a:lnSpc>
            </a:pPr>
            <a:r>
              <a:rPr lang="de-DE" dirty="0" smtClean="0"/>
              <a:t>Reisepreis:  2.950 </a:t>
            </a:r>
            <a:r>
              <a:rPr lang="de-DE" dirty="0" smtClean="0"/>
              <a:t>€</a:t>
            </a:r>
          </a:p>
          <a:p>
            <a:pPr>
              <a:lnSpc>
                <a:spcPct val="9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r>
              <a:rPr lang="de-DE" b="1" dirty="0" smtClean="0"/>
              <a:t>Wir bitten um verbindliche Anmeldung bis 15. </a:t>
            </a:r>
            <a:r>
              <a:rPr lang="de-DE" b="1" dirty="0" smtClean="0"/>
              <a:t>Juni 2016</a:t>
            </a:r>
            <a:endParaRPr lang="de-DE" b="1" dirty="0" smtClean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145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idx="1"/>
          </p:nvPr>
        </p:nvSpPr>
        <p:spPr>
          <a:xfrm>
            <a:off x="1341884" y="1052736"/>
            <a:ext cx="9601200" cy="4495800"/>
          </a:xfrm>
        </p:spPr>
        <p:txBody>
          <a:bodyPr/>
          <a:lstStyle/>
          <a:p>
            <a:pPr marL="0" indent="0" algn="l" defTabSz="914400">
              <a:spcBef>
                <a:spcPts val="1600"/>
              </a:spcBef>
              <a:buClr>
                <a:srgbClr val="164B4F"/>
              </a:buClr>
              <a:buNone/>
            </a:pPr>
            <a:r>
              <a:rPr lang="de-DE" sz="2400" b="0" i="0" dirty="0" smtClean="0">
                <a:solidFill>
                  <a:srgbClr val="164B4F"/>
                </a:solidFill>
                <a:latin typeface="Euphemia"/>
              </a:rPr>
              <a:t>Wie Ihr vielleicht schon wisst, </a:t>
            </a:r>
            <a:r>
              <a:rPr lang="de-DE" dirty="0" smtClean="0">
                <a:solidFill>
                  <a:srgbClr val="164B4F"/>
                </a:solidFill>
                <a:latin typeface="Euphemia"/>
              </a:rPr>
              <a:t>werden </a:t>
            </a:r>
            <a:r>
              <a:rPr lang="de-DE" sz="2400" b="0" i="0" dirty="0" smtClean="0">
                <a:solidFill>
                  <a:srgbClr val="164B4F"/>
                </a:solidFill>
                <a:latin typeface="Euphemia"/>
              </a:rPr>
              <a:t>wir mit unserem Expeditionsmobil ab Sommer 2016 für längere Zeit durch Südamerika reisen.</a:t>
            </a:r>
          </a:p>
          <a:p>
            <a:pPr marL="0" indent="0" algn="l" defTabSz="914400">
              <a:spcBef>
                <a:spcPts val="1600"/>
              </a:spcBef>
              <a:buClr>
                <a:srgbClr val="164B4F"/>
              </a:buClr>
              <a:buNone/>
            </a:pPr>
            <a:r>
              <a:rPr lang="de-DE" dirty="0" smtClean="0">
                <a:solidFill>
                  <a:srgbClr val="164B4F"/>
                </a:solidFill>
                <a:latin typeface="Euphemia"/>
              </a:rPr>
              <a:t>Wir planen für Euch verschiedene Programme zusammen zu stellen um gemeinsam mit uns die schönsten Orte zu bereisen.</a:t>
            </a:r>
          </a:p>
          <a:p>
            <a:pPr marL="0" indent="0" algn="l" defTabSz="914400">
              <a:spcBef>
                <a:spcPts val="1600"/>
              </a:spcBef>
              <a:buClr>
                <a:srgbClr val="164B4F"/>
              </a:buClr>
              <a:buNone/>
            </a:pPr>
            <a:r>
              <a:rPr lang="de-DE" sz="2400" b="0" i="0" dirty="0" smtClean="0">
                <a:solidFill>
                  <a:srgbClr val="164B4F"/>
                </a:solidFill>
                <a:latin typeface="Euphemia"/>
              </a:rPr>
              <a:t>Die erste Reise führt uns nach Patagonien zu den bekanntesten Nationalparks und Gletschergebieten.</a:t>
            </a:r>
          </a:p>
          <a:p>
            <a:pPr marL="0" indent="0" algn="l" defTabSz="914400">
              <a:spcBef>
                <a:spcPts val="1600"/>
              </a:spcBef>
              <a:buClr>
                <a:srgbClr val="164B4F"/>
              </a:buClr>
              <a:buNone/>
            </a:pPr>
            <a:r>
              <a:rPr lang="de-DE" dirty="0" smtClean="0">
                <a:solidFill>
                  <a:srgbClr val="164B4F"/>
                </a:solidFill>
                <a:latin typeface="Euphemia"/>
              </a:rPr>
              <a:t>Im Verlauf unserer Reise planen wir noch eine Bergsteigerreise auf diverse 6.000er Südamerikas anzubieten. Dazu informieren wir Euch zeitgerecht.</a:t>
            </a:r>
            <a:endParaRPr lang="de-DE" sz="2400" b="0" i="0" dirty="0" smtClean="0">
              <a:solidFill>
                <a:srgbClr val="164B4F"/>
              </a:solidFill>
              <a:latin typeface="Euphemia"/>
            </a:endParaRPr>
          </a:p>
        </p:txBody>
      </p:sp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092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7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ct val="0"/>
              </a:spcBef>
              <a:buNone/>
            </a:pPr>
            <a:r>
              <a:rPr lang="de-DE" dirty="0" smtClean="0">
                <a:solidFill>
                  <a:srgbClr val="164B4F"/>
                </a:solidFill>
                <a:latin typeface="Euphemia"/>
              </a:rPr>
              <a:t>17</a:t>
            </a:r>
            <a:r>
              <a:rPr lang="de-DE" sz="3600" b="0" i="0" dirty="0" smtClean="0">
                <a:solidFill>
                  <a:srgbClr val="164B4F"/>
                </a:solidFill>
                <a:latin typeface="Euphemia"/>
              </a:rPr>
              <a:t> Tage durch Patagonien</a:t>
            </a:r>
            <a:endParaRPr lang="de-DE" dirty="0"/>
          </a:p>
        </p:txBody>
      </p:sp>
      <p:sp>
        <p:nvSpPr>
          <p:cNvPr id="14" name="Inhaltsplatzhalt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3845" indent="-228600" algn="l" defTabSz="914400">
              <a:spcBef>
                <a:spcPts val="1600"/>
              </a:spcBef>
              <a:buClr>
                <a:srgbClr val="164B4F"/>
              </a:buClr>
              <a:buFont typeface="Arial"/>
              <a:buChar char="•"/>
            </a:pPr>
            <a:endParaRPr lang="de-DE" sz="2400" b="0" i="0" dirty="0" smtClean="0">
              <a:solidFill>
                <a:srgbClr val="164B4F"/>
              </a:solidFill>
              <a:latin typeface="Euphemia"/>
            </a:endParaRPr>
          </a:p>
          <a:p>
            <a:pPr marL="0" indent="0" algn="l" defTabSz="914400">
              <a:spcBef>
                <a:spcPts val="1600"/>
              </a:spcBef>
              <a:buClr>
                <a:srgbClr val="164B4F"/>
              </a:buClr>
              <a:buNone/>
            </a:pPr>
            <a:r>
              <a:rPr lang="de-DE" dirty="0" smtClean="0">
                <a:solidFill>
                  <a:srgbClr val="164B4F"/>
                </a:solidFill>
                <a:latin typeface="Euphemia"/>
              </a:rPr>
              <a:t>29.12.16  </a:t>
            </a:r>
            <a:r>
              <a:rPr lang="de-DE" sz="2400" b="0" i="0" dirty="0" smtClean="0">
                <a:solidFill>
                  <a:srgbClr val="164B4F"/>
                </a:solidFill>
                <a:latin typeface="Euphemia"/>
              </a:rPr>
              <a:t>Ankunft in </a:t>
            </a:r>
            <a:r>
              <a:rPr lang="de-DE" sz="2400" b="0" i="0" dirty="0" err="1" smtClean="0">
                <a:solidFill>
                  <a:srgbClr val="164B4F"/>
                </a:solidFill>
                <a:latin typeface="Euphemia"/>
              </a:rPr>
              <a:t>Ushuaia</a:t>
            </a:r>
            <a:r>
              <a:rPr lang="de-DE" sz="2400" b="0" i="0" dirty="0" smtClean="0">
                <a:solidFill>
                  <a:srgbClr val="164B4F"/>
                </a:solidFill>
                <a:latin typeface="Euphemia"/>
              </a:rPr>
              <a:t> </a:t>
            </a:r>
            <a:br>
              <a:rPr lang="de-DE" sz="2400" b="0" i="0" dirty="0" smtClean="0">
                <a:solidFill>
                  <a:srgbClr val="164B4F"/>
                </a:solidFill>
                <a:latin typeface="Euphemia"/>
              </a:rPr>
            </a:br>
            <a:r>
              <a:rPr lang="de-DE" sz="2400" b="0" i="0" dirty="0" smtClean="0">
                <a:solidFill>
                  <a:srgbClr val="164B4F"/>
                </a:solidFill>
                <a:latin typeface="Euphemia"/>
              </a:rPr>
              <a:t>         (Anreise in eigener Regie, auf eigene Kosten, </a:t>
            </a:r>
            <a:br>
              <a:rPr lang="de-DE" sz="2400" b="0" i="0" dirty="0" smtClean="0">
                <a:solidFill>
                  <a:srgbClr val="164B4F"/>
                </a:solidFill>
                <a:latin typeface="Euphemia"/>
              </a:rPr>
            </a:br>
            <a:r>
              <a:rPr lang="de-DE" sz="2400" b="0" i="0" dirty="0" smtClean="0">
                <a:solidFill>
                  <a:srgbClr val="164B4F"/>
                </a:solidFill>
                <a:latin typeface="Euphemia"/>
              </a:rPr>
              <a:t>         Abholung am Flughafen)</a:t>
            </a:r>
          </a:p>
          <a:p>
            <a:pPr marL="0" indent="0" algn="l" defTabSz="914400">
              <a:spcBef>
                <a:spcPts val="1600"/>
              </a:spcBef>
              <a:buClr>
                <a:srgbClr val="164B4F"/>
              </a:buClr>
              <a:buNone/>
            </a:pPr>
            <a:r>
              <a:rPr lang="de-DE" dirty="0" smtClean="0">
                <a:solidFill>
                  <a:srgbClr val="164B4F"/>
                </a:solidFill>
                <a:latin typeface="Euphemia"/>
              </a:rPr>
              <a:t>30.12.16  Bootstour auf dem Beagle-Kanal zu Pinguinkolonien</a:t>
            </a:r>
            <a:br>
              <a:rPr lang="de-DE" dirty="0" smtClean="0">
                <a:solidFill>
                  <a:srgbClr val="164B4F"/>
                </a:solidFill>
                <a:latin typeface="Euphemia"/>
              </a:rPr>
            </a:br>
            <a:r>
              <a:rPr lang="de-DE" dirty="0" smtClean="0">
                <a:solidFill>
                  <a:srgbClr val="164B4F"/>
                </a:solidFill>
                <a:latin typeface="Euphemia"/>
              </a:rPr>
              <a:t>         Besuch des </a:t>
            </a:r>
            <a:r>
              <a:rPr lang="de-DE" dirty="0" err="1" smtClean="0">
                <a:solidFill>
                  <a:srgbClr val="164B4F"/>
                </a:solidFill>
                <a:latin typeface="Euphemia"/>
              </a:rPr>
              <a:t>Museo</a:t>
            </a:r>
            <a:r>
              <a:rPr lang="de-DE" dirty="0" smtClean="0">
                <a:solidFill>
                  <a:srgbClr val="164B4F"/>
                </a:solidFill>
                <a:latin typeface="Euphemia"/>
              </a:rPr>
              <a:t> del Fin del </a:t>
            </a:r>
            <a:r>
              <a:rPr lang="de-DE" dirty="0" err="1" smtClean="0">
                <a:solidFill>
                  <a:srgbClr val="164B4F"/>
                </a:solidFill>
                <a:latin typeface="Euphemia"/>
              </a:rPr>
              <a:t>Mundo</a:t>
            </a:r>
            <a:r>
              <a:rPr lang="de-DE" dirty="0" smtClean="0">
                <a:solidFill>
                  <a:srgbClr val="164B4F"/>
                </a:solidFill>
                <a:latin typeface="Euphemia"/>
              </a:rPr>
              <a:t> </a:t>
            </a:r>
            <a:br>
              <a:rPr lang="de-DE" dirty="0" smtClean="0">
                <a:solidFill>
                  <a:srgbClr val="164B4F"/>
                </a:solidFill>
                <a:latin typeface="Euphemia"/>
              </a:rPr>
            </a:br>
            <a:r>
              <a:rPr lang="de-DE" dirty="0" smtClean="0">
                <a:solidFill>
                  <a:srgbClr val="164B4F"/>
                </a:solidFill>
                <a:latin typeface="Euphemia"/>
              </a:rPr>
              <a:t>         (Museum am Ende der Welt)</a:t>
            </a:r>
          </a:p>
          <a:p>
            <a:pPr marL="0" indent="0" algn="l" defTabSz="914400">
              <a:spcBef>
                <a:spcPts val="1600"/>
              </a:spcBef>
              <a:buClr>
                <a:srgbClr val="164B4F"/>
              </a:buClr>
              <a:buNone/>
            </a:pPr>
            <a:r>
              <a:rPr lang="de-DE" dirty="0" smtClean="0">
                <a:solidFill>
                  <a:srgbClr val="164B4F"/>
                </a:solidFill>
                <a:latin typeface="Euphemia"/>
              </a:rPr>
              <a:t>31.12.16  Besuch des </a:t>
            </a:r>
            <a:r>
              <a:rPr lang="de-DE" dirty="0" err="1" smtClean="0">
                <a:solidFill>
                  <a:srgbClr val="164B4F"/>
                </a:solidFill>
                <a:latin typeface="Euphemia"/>
              </a:rPr>
              <a:t>Parque</a:t>
            </a:r>
            <a:r>
              <a:rPr lang="de-DE" dirty="0" smtClean="0">
                <a:solidFill>
                  <a:srgbClr val="164B4F"/>
                </a:solidFill>
                <a:latin typeface="Euphemia"/>
              </a:rPr>
              <a:t> National </a:t>
            </a:r>
            <a:r>
              <a:rPr lang="de-DE" dirty="0" err="1" smtClean="0">
                <a:solidFill>
                  <a:srgbClr val="164B4F"/>
                </a:solidFill>
                <a:latin typeface="Euphemia"/>
              </a:rPr>
              <a:t>Tierra</a:t>
            </a:r>
            <a:r>
              <a:rPr lang="de-DE" dirty="0" smtClean="0">
                <a:solidFill>
                  <a:srgbClr val="164B4F"/>
                </a:solidFill>
                <a:latin typeface="Euphemia"/>
              </a:rPr>
              <a:t> del </a:t>
            </a:r>
            <a:r>
              <a:rPr lang="de-DE" dirty="0" err="1" smtClean="0">
                <a:solidFill>
                  <a:srgbClr val="164B4F"/>
                </a:solidFill>
                <a:latin typeface="Euphemia"/>
              </a:rPr>
              <a:t>Fuego</a:t>
            </a:r>
            <a:r>
              <a:rPr lang="de-DE" dirty="0">
                <a:solidFill>
                  <a:srgbClr val="164B4F"/>
                </a:solidFill>
                <a:latin typeface="Euphemia"/>
              </a:rPr>
              <a:t/>
            </a:r>
            <a:br>
              <a:rPr lang="de-DE" dirty="0">
                <a:solidFill>
                  <a:srgbClr val="164B4F"/>
                </a:solidFill>
                <a:latin typeface="Euphemia"/>
              </a:rPr>
            </a:br>
            <a:r>
              <a:rPr lang="de-DE" dirty="0" smtClean="0">
                <a:solidFill>
                  <a:srgbClr val="164B4F"/>
                </a:solidFill>
                <a:latin typeface="Euphemia"/>
              </a:rPr>
              <a:t>         Silvesterfeier mit traditionellem </a:t>
            </a:r>
            <a:r>
              <a:rPr lang="de-DE" dirty="0" err="1" smtClean="0">
                <a:solidFill>
                  <a:srgbClr val="164B4F"/>
                </a:solidFill>
                <a:latin typeface="Euphemia"/>
              </a:rPr>
              <a:t>Asado</a:t>
            </a:r>
            <a:r>
              <a:rPr lang="de-DE" dirty="0" smtClean="0">
                <a:solidFill>
                  <a:srgbClr val="164B4F"/>
                </a:solidFill>
                <a:latin typeface="Euphemia"/>
              </a:rPr>
              <a:t> (Grillfest)</a:t>
            </a:r>
          </a:p>
          <a:p>
            <a:pPr marL="0" indent="0" algn="l" defTabSz="914400">
              <a:spcBef>
                <a:spcPts val="1600"/>
              </a:spcBef>
              <a:buClr>
                <a:srgbClr val="164B4F"/>
              </a:buClr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0714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510" y="332656"/>
            <a:ext cx="9701315" cy="621854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767133" y="1772816"/>
            <a:ext cx="1712328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3200" dirty="0" err="1" smtClean="0"/>
              <a:t>Ushuaia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85337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idx="1"/>
          </p:nvPr>
        </p:nvSpPr>
        <p:spPr>
          <a:xfrm>
            <a:off x="1293813" y="476672"/>
            <a:ext cx="9601200" cy="5695528"/>
          </a:xfrm>
        </p:spPr>
        <p:txBody>
          <a:bodyPr>
            <a:normAutofit/>
          </a:bodyPr>
          <a:lstStyle/>
          <a:p>
            <a:pPr marL="223845" indent="-228600" algn="l" defTabSz="914400">
              <a:spcBef>
                <a:spcPts val="1600"/>
              </a:spcBef>
              <a:buClr>
                <a:srgbClr val="164B4F"/>
              </a:buClr>
              <a:buFont typeface="Arial"/>
              <a:buChar char="•"/>
            </a:pPr>
            <a:endParaRPr lang="de-DE" sz="2400" b="0" i="0" dirty="0" smtClean="0">
              <a:solidFill>
                <a:srgbClr val="164B4F"/>
              </a:solidFill>
              <a:latin typeface="Euphemia"/>
            </a:endParaRPr>
          </a:p>
          <a:p>
            <a:pPr marL="0" indent="0" algn="l" defTabSz="914400">
              <a:spcBef>
                <a:spcPts val="1600"/>
              </a:spcBef>
              <a:buClr>
                <a:srgbClr val="164B4F"/>
              </a:buClr>
              <a:buNone/>
            </a:pPr>
            <a:r>
              <a:rPr lang="de-DE" dirty="0" smtClean="0">
                <a:solidFill>
                  <a:srgbClr val="164B4F"/>
                </a:solidFill>
                <a:latin typeface="Euphemia"/>
              </a:rPr>
              <a:t>01.01.17  </a:t>
            </a:r>
            <a:r>
              <a:rPr lang="de-DE" sz="2400" b="0" i="0" dirty="0" smtClean="0">
                <a:solidFill>
                  <a:srgbClr val="164B4F"/>
                </a:solidFill>
                <a:latin typeface="Euphemia"/>
              </a:rPr>
              <a:t>Fahrt nach San Sebastian über Garibaldi-Pass durch die </a:t>
            </a:r>
            <a:br>
              <a:rPr lang="de-DE" sz="2400" b="0" i="0" dirty="0" smtClean="0">
                <a:solidFill>
                  <a:srgbClr val="164B4F"/>
                </a:solidFill>
                <a:latin typeface="Euphemia"/>
              </a:rPr>
            </a:br>
            <a:r>
              <a:rPr lang="de-DE" sz="2400" b="0" i="0" dirty="0" smtClean="0">
                <a:solidFill>
                  <a:srgbClr val="164B4F"/>
                </a:solidFill>
                <a:latin typeface="Euphemia"/>
              </a:rPr>
              <a:t>         weiten Wälder Feuerlands vorbei an Rio Grande</a:t>
            </a:r>
          </a:p>
          <a:p>
            <a:pPr marL="0" indent="0" algn="l" defTabSz="914400">
              <a:spcBef>
                <a:spcPts val="1600"/>
              </a:spcBef>
              <a:buClr>
                <a:srgbClr val="164B4F"/>
              </a:buClr>
              <a:buNone/>
            </a:pPr>
            <a:r>
              <a:rPr lang="de-DE" dirty="0" smtClean="0">
                <a:solidFill>
                  <a:srgbClr val="164B4F"/>
                </a:solidFill>
                <a:latin typeface="Euphemia"/>
              </a:rPr>
              <a:t>02.01.17  Weiter bis zur Hafenstadt Punta Arenas mit dem schönen </a:t>
            </a:r>
            <a:br>
              <a:rPr lang="de-DE" dirty="0" smtClean="0">
                <a:solidFill>
                  <a:srgbClr val="164B4F"/>
                </a:solidFill>
                <a:latin typeface="Euphemia"/>
              </a:rPr>
            </a:br>
            <a:r>
              <a:rPr lang="de-DE" dirty="0" smtClean="0">
                <a:solidFill>
                  <a:srgbClr val="164B4F"/>
                </a:solidFill>
                <a:latin typeface="Euphemia"/>
              </a:rPr>
              <a:t>         Stadtzentrum </a:t>
            </a:r>
            <a:br>
              <a:rPr lang="de-DE" dirty="0" smtClean="0">
                <a:solidFill>
                  <a:srgbClr val="164B4F"/>
                </a:solidFill>
                <a:latin typeface="Euphemia"/>
              </a:rPr>
            </a:br>
            <a:r>
              <a:rPr lang="de-DE" dirty="0" smtClean="0">
                <a:solidFill>
                  <a:srgbClr val="164B4F"/>
                </a:solidFill>
                <a:latin typeface="Euphemia"/>
              </a:rPr>
              <a:t>         (mit Fährfahrt von der Insel Feuerland zum Festland)</a:t>
            </a:r>
          </a:p>
          <a:p>
            <a:pPr marL="0" indent="0" algn="l" defTabSz="914400">
              <a:spcBef>
                <a:spcPts val="1600"/>
              </a:spcBef>
              <a:buClr>
                <a:srgbClr val="164B4F"/>
              </a:buClr>
              <a:buNone/>
            </a:pPr>
            <a:r>
              <a:rPr lang="de-DE" dirty="0" smtClean="0">
                <a:solidFill>
                  <a:srgbClr val="164B4F"/>
                </a:solidFill>
                <a:latin typeface="Euphemia"/>
              </a:rPr>
              <a:t>03.01.17  Punta Arenas – </a:t>
            </a:r>
            <a:r>
              <a:rPr lang="de-DE" dirty="0" err="1" smtClean="0">
                <a:solidFill>
                  <a:srgbClr val="164B4F"/>
                </a:solidFill>
                <a:latin typeface="Euphemia"/>
              </a:rPr>
              <a:t>Parque</a:t>
            </a:r>
            <a:r>
              <a:rPr lang="de-DE" dirty="0" smtClean="0">
                <a:solidFill>
                  <a:srgbClr val="164B4F"/>
                </a:solidFill>
                <a:latin typeface="Euphemia"/>
              </a:rPr>
              <a:t> National Torres del Paine</a:t>
            </a:r>
            <a:br>
              <a:rPr lang="de-DE" dirty="0" smtClean="0">
                <a:solidFill>
                  <a:srgbClr val="164B4F"/>
                </a:solidFill>
                <a:latin typeface="Euphemia"/>
              </a:rPr>
            </a:br>
            <a:r>
              <a:rPr lang="de-DE" dirty="0" smtClean="0">
                <a:solidFill>
                  <a:srgbClr val="164B4F"/>
                </a:solidFill>
                <a:latin typeface="Euphemia"/>
              </a:rPr>
              <a:t>         Die Fahrt führt uns auf einer landschaftlich herrlichen </a:t>
            </a:r>
            <a:br>
              <a:rPr lang="de-DE" dirty="0" smtClean="0">
                <a:solidFill>
                  <a:srgbClr val="164B4F"/>
                </a:solidFill>
                <a:latin typeface="Euphemia"/>
              </a:rPr>
            </a:br>
            <a:r>
              <a:rPr lang="de-DE" dirty="0" smtClean="0">
                <a:solidFill>
                  <a:srgbClr val="164B4F"/>
                </a:solidFill>
                <a:latin typeface="Euphemia"/>
              </a:rPr>
              <a:t>         Strecke nach Norden</a:t>
            </a:r>
          </a:p>
          <a:p>
            <a:pPr marL="0" indent="0">
              <a:buClr>
                <a:srgbClr val="164B4F"/>
              </a:buClr>
              <a:buNone/>
            </a:pPr>
            <a:r>
              <a:rPr lang="de-DE" dirty="0" smtClean="0">
                <a:solidFill>
                  <a:srgbClr val="164B4F"/>
                </a:solidFill>
                <a:latin typeface="Euphemia"/>
              </a:rPr>
              <a:t>04.01.17</a:t>
            </a:r>
            <a:r>
              <a:rPr lang="de-DE" dirty="0">
                <a:solidFill>
                  <a:srgbClr val="164B4F"/>
                </a:solidFill>
              </a:rPr>
              <a:t> </a:t>
            </a:r>
            <a:r>
              <a:rPr lang="de-DE" dirty="0" smtClean="0">
                <a:solidFill>
                  <a:srgbClr val="164B4F"/>
                </a:solidFill>
              </a:rPr>
              <a:t> Trekking </a:t>
            </a:r>
            <a:r>
              <a:rPr lang="de-DE" dirty="0">
                <a:solidFill>
                  <a:srgbClr val="164B4F"/>
                </a:solidFill>
              </a:rPr>
              <a:t>durch einen der schönsten Nationalparks </a:t>
            </a:r>
            <a:r>
              <a:rPr lang="de-DE" dirty="0" smtClean="0">
                <a:solidFill>
                  <a:srgbClr val="164B4F"/>
                </a:solidFill>
              </a:rPr>
              <a:t/>
            </a:r>
            <a:br>
              <a:rPr lang="de-DE" dirty="0" smtClean="0">
                <a:solidFill>
                  <a:srgbClr val="164B4F"/>
                </a:solidFill>
              </a:rPr>
            </a:br>
            <a:r>
              <a:rPr lang="de-DE" dirty="0" smtClean="0">
                <a:solidFill>
                  <a:srgbClr val="164B4F"/>
                </a:solidFill>
              </a:rPr>
              <a:t>bis       Chiles. Das mehrtätige Trekking </a:t>
            </a:r>
            <a:r>
              <a:rPr lang="de-DE" dirty="0">
                <a:solidFill>
                  <a:srgbClr val="164B4F"/>
                </a:solidFill>
              </a:rPr>
              <a:t>führt uns durch die </a:t>
            </a:r>
            <a:r>
              <a:rPr lang="de-DE" dirty="0" smtClean="0">
                <a:solidFill>
                  <a:srgbClr val="164B4F"/>
                </a:solidFill>
              </a:rPr>
              <a:t/>
            </a:r>
            <a:br>
              <a:rPr lang="de-DE" dirty="0" smtClean="0">
                <a:solidFill>
                  <a:srgbClr val="164B4F"/>
                </a:solidFill>
              </a:rPr>
            </a:br>
            <a:r>
              <a:rPr lang="de-DE" dirty="0" smtClean="0">
                <a:solidFill>
                  <a:srgbClr val="164B4F"/>
                </a:solidFill>
              </a:rPr>
              <a:t>07.01.17  </a:t>
            </a:r>
            <a:r>
              <a:rPr lang="de-DE" dirty="0" err="1" smtClean="0">
                <a:solidFill>
                  <a:srgbClr val="164B4F"/>
                </a:solidFill>
              </a:rPr>
              <a:t>windzersauste</a:t>
            </a:r>
            <a:r>
              <a:rPr lang="de-DE" dirty="0" smtClean="0">
                <a:solidFill>
                  <a:srgbClr val="164B4F"/>
                </a:solidFill>
              </a:rPr>
              <a:t> </a:t>
            </a:r>
            <a:r>
              <a:rPr lang="de-DE" dirty="0" err="1">
                <a:solidFill>
                  <a:srgbClr val="164B4F"/>
                </a:solidFill>
              </a:rPr>
              <a:t>patagonische</a:t>
            </a:r>
            <a:r>
              <a:rPr lang="de-DE" dirty="0">
                <a:solidFill>
                  <a:srgbClr val="164B4F"/>
                </a:solidFill>
              </a:rPr>
              <a:t> </a:t>
            </a:r>
            <a:r>
              <a:rPr lang="de-DE" dirty="0" smtClean="0">
                <a:solidFill>
                  <a:srgbClr val="164B4F"/>
                </a:solidFill>
                <a:latin typeface="Euphemia"/>
              </a:rPr>
              <a:t>Ebene, vor der Kulisse der </a:t>
            </a:r>
            <a:br>
              <a:rPr lang="de-DE" dirty="0" smtClean="0">
                <a:solidFill>
                  <a:srgbClr val="164B4F"/>
                </a:solidFill>
                <a:latin typeface="Euphemia"/>
              </a:rPr>
            </a:br>
            <a:r>
              <a:rPr lang="de-DE" dirty="0" smtClean="0">
                <a:solidFill>
                  <a:srgbClr val="164B4F"/>
                </a:solidFill>
                <a:latin typeface="Euphemia"/>
              </a:rPr>
              <a:t>         steil aufragenden Gipfel der </a:t>
            </a:r>
            <a:r>
              <a:rPr lang="de-DE" dirty="0" err="1" smtClean="0">
                <a:solidFill>
                  <a:srgbClr val="164B4F"/>
                </a:solidFill>
                <a:latin typeface="Euphemia"/>
              </a:rPr>
              <a:t>Südkordillere</a:t>
            </a:r>
            <a:r>
              <a:rPr lang="de-DE" dirty="0" smtClean="0">
                <a:solidFill>
                  <a:srgbClr val="164B4F"/>
                </a:solidFill>
                <a:latin typeface="Euphemia"/>
              </a:rPr>
              <a:t> vorbei an </a:t>
            </a:r>
            <a:br>
              <a:rPr lang="de-DE" dirty="0" smtClean="0">
                <a:solidFill>
                  <a:srgbClr val="164B4F"/>
                </a:solidFill>
                <a:latin typeface="Euphemia"/>
              </a:rPr>
            </a:br>
            <a:r>
              <a:rPr lang="de-DE" dirty="0" smtClean="0">
                <a:solidFill>
                  <a:srgbClr val="164B4F"/>
                </a:solidFill>
                <a:latin typeface="Euphemia"/>
              </a:rPr>
              <a:t>         blaugrünen Gletscherseen durch den Nationalpark</a:t>
            </a:r>
          </a:p>
          <a:p>
            <a:pPr marL="0" indent="0" algn="l" defTabSz="914400">
              <a:spcBef>
                <a:spcPts val="1600"/>
              </a:spcBef>
              <a:buClr>
                <a:srgbClr val="164B4F"/>
              </a:buClr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651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60" y="327256"/>
            <a:ext cx="9289032" cy="6270096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877615" y="1059701"/>
            <a:ext cx="204844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3600" dirty="0" err="1">
                <a:solidFill>
                  <a:srgbClr val="164B4F"/>
                </a:solidFill>
              </a:rPr>
              <a:t>Parque</a:t>
            </a:r>
            <a:r>
              <a:rPr lang="de-DE" sz="3600" dirty="0">
                <a:solidFill>
                  <a:srgbClr val="164B4F"/>
                </a:solidFill>
              </a:rPr>
              <a:t> National Torres del Paine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88082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idx="1"/>
          </p:nvPr>
        </p:nvSpPr>
        <p:spPr>
          <a:xfrm>
            <a:off x="1293813" y="764704"/>
            <a:ext cx="9601200" cy="5407496"/>
          </a:xfrm>
        </p:spPr>
        <p:txBody>
          <a:bodyPr/>
          <a:lstStyle/>
          <a:p>
            <a:pPr marL="0" indent="0">
              <a:buClr>
                <a:srgbClr val="164B4F"/>
              </a:buClr>
              <a:buNone/>
            </a:pPr>
            <a:r>
              <a:rPr lang="de-DE" dirty="0" smtClean="0"/>
              <a:t>08.01.17  </a:t>
            </a:r>
            <a:r>
              <a:rPr lang="de-DE" dirty="0" err="1" smtClean="0">
                <a:solidFill>
                  <a:srgbClr val="164B4F"/>
                </a:solidFill>
              </a:rPr>
              <a:t>Parque</a:t>
            </a:r>
            <a:r>
              <a:rPr lang="de-DE" dirty="0" smtClean="0">
                <a:solidFill>
                  <a:srgbClr val="164B4F"/>
                </a:solidFill>
              </a:rPr>
              <a:t> </a:t>
            </a:r>
            <a:r>
              <a:rPr lang="de-DE" dirty="0">
                <a:solidFill>
                  <a:srgbClr val="164B4F"/>
                </a:solidFill>
              </a:rPr>
              <a:t>National Torres del </a:t>
            </a:r>
            <a:r>
              <a:rPr lang="de-DE" dirty="0" smtClean="0">
                <a:solidFill>
                  <a:srgbClr val="164B4F"/>
                </a:solidFill>
              </a:rPr>
              <a:t>Paine </a:t>
            </a:r>
            <a:r>
              <a:rPr lang="de-DE" dirty="0" smtClean="0"/>
              <a:t>– </a:t>
            </a:r>
            <a:r>
              <a:rPr lang="de-DE" dirty="0" err="1" smtClean="0"/>
              <a:t>El</a:t>
            </a:r>
            <a:r>
              <a:rPr lang="de-DE" dirty="0" smtClean="0"/>
              <a:t> </a:t>
            </a:r>
            <a:r>
              <a:rPr lang="de-DE" dirty="0" err="1" smtClean="0"/>
              <a:t>Chalten</a:t>
            </a:r>
            <a:r>
              <a:rPr lang="de-DE" dirty="0" smtClean="0"/>
              <a:t> /Fitz Roy</a:t>
            </a:r>
            <a:br>
              <a:rPr lang="de-DE" dirty="0" smtClean="0"/>
            </a:br>
            <a:r>
              <a:rPr lang="de-DE" dirty="0" smtClean="0"/>
              <a:t>bis	   Trekking am Fitz Roy-Massiv</a:t>
            </a:r>
            <a:r>
              <a:rPr lang="de-DE" dirty="0"/>
              <a:t> </a:t>
            </a:r>
            <a:r>
              <a:rPr lang="de-DE" dirty="0" smtClean="0"/>
              <a:t>im Nordteil des </a:t>
            </a:r>
            <a:r>
              <a:rPr lang="de-DE" dirty="0" err="1" smtClean="0"/>
              <a:t>Parque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10.01.17  National Los </a:t>
            </a:r>
            <a:r>
              <a:rPr lang="de-DE" dirty="0" err="1" smtClean="0"/>
              <a:t>Glaciares</a:t>
            </a:r>
            <a:r>
              <a:rPr lang="de-DE" dirty="0" smtClean="0"/>
              <a:t> </a:t>
            </a:r>
          </a:p>
          <a:p>
            <a:pPr marL="0" indent="0">
              <a:buClr>
                <a:srgbClr val="164B4F"/>
              </a:buClr>
              <a:buNone/>
            </a:pPr>
            <a:r>
              <a:rPr lang="de-DE" dirty="0" smtClean="0"/>
              <a:t>11.01.17  weiter nach </a:t>
            </a:r>
            <a:r>
              <a:rPr lang="de-DE" dirty="0" err="1" smtClean="0"/>
              <a:t>El</a:t>
            </a:r>
            <a:r>
              <a:rPr lang="de-DE" dirty="0" smtClean="0"/>
              <a:t> </a:t>
            </a:r>
            <a:r>
              <a:rPr lang="de-DE" dirty="0" err="1" smtClean="0"/>
              <a:t>Calafate</a:t>
            </a:r>
            <a:r>
              <a:rPr lang="de-DE" dirty="0" smtClean="0"/>
              <a:t> am Lago </a:t>
            </a:r>
            <a:r>
              <a:rPr lang="de-DE" dirty="0" err="1" smtClean="0"/>
              <a:t>Argentino</a:t>
            </a:r>
            <a:r>
              <a:rPr lang="de-DE" dirty="0" smtClean="0"/>
              <a:t> vorbei an La</a:t>
            </a:r>
            <a:br>
              <a:rPr lang="de-DE" dirty="0" smtClean="0"/>
            </a:br>
            <a:r>
              <a:rPr lang="de-DE" dirty="0" smtClean="0"/>
              <a:t>         Leona einem Steinwald</a:t>
            </a:r>
          </a:p>
          <a:p>
            <a:pPr marL="0" indent="0" algn="l" defTabSz="914400">
              <a:spcBef>
                <a:spcPts val="1600"/>
              </a:spcBef>
              <a:buClr>
                <a:srgbClr val="164B4F"/>
              </a:buClr>
              <a:buNone/>
            </a:pPr>
            <a:r>
              <a:rPr lang="de-DE" dirty="0" smtClean="0"/>
              <a:t>12.01.17  Aufenthalt im </a:t>
            </a:r>
            <a:r>
              <a:rPr lang="de-DE" dirty="0" err="1" smtClean="0"/>
              <a:t>Parque</a:t>
            </a:r>
            <a:r>
              <a:rPr lang="de-DE" dirty="0" smtClean="0"/>
              <a:t> National Los </a:t>
            </a:r>
            <a:r>
              <a:rPr lang="de-DE" dirty="0" err="1" smtClean="0"/>
              <a:t>Glaciares</a:t>
            </a:r>
            <a:r>
              <a:rPr lang="de-DE" dirty="0" smtClean="0"/>
              <a:t>, einem der </a:t>
            </a:r>
            <a:br>
              <a:rPr lang="de-DE" dirty="0" smtClean="0"/>
            </a:br>
            <a:r>
              <a:rPr lang="de-DE" dirty="0" smtClean="0"/>
              <a:t>bis       schönsten Nationalparks Argentiniens mit seinem </a:t>
            </a:r>
            <a:br>
              <a:rPr lang="de-DE" dirty="0" smtClean="0"/>
            </a:br>
            <a:r>
              <a:rPr lang="de-DE" dirty="0" smtClean="0"/>
              <a:t>13.01.17  berühmten Moreno Gletscher. Dieser ist ein Ausläufer des </a:t>
            </a:r>
            <a:br>
              <a:rPr lang="de-DE" dirty="0" smtClean="0"/>
            </a:br>
            <a:r>
              <a:rPr lang="de-DE" dirty="0" smtClean="0"/>
              <a:t>         Inlandeises der südlichen Halbkugel. Mit seiner 4 km </a:t>
            </a:r>
            <a:br>
              <a:rPr lang="de-DE" dirty="0" smtClean="0"/>
            </a:br>
            <a:r>
              <a:rPr lang="de-DE" dirty="0" smtClean="0"/>
              <a:t>         breiten Gletscherzunge erhebt er sich 60 Meter aus dem</a:t>
            </a:r>
            <a:br>
              <a:rPr lang="de-DE" dirty="0" smtClean="0"/>
            </a:br>
            <a:r>
              <a:rPr lang="de-DE" dirty="0" smtClean="0"/>
              <a:t>         Lago </a:t>
            </a:r>
            <a:r>
              <a:rPr lang="de-DE" dirty="0" err="1" smtClean="0"/>
              <a:t>Argentino</a:t>
            </a:r>
            <a:r>
              <a:rPr lang="de-DE" dirty="0" smtClean="0"/>
              <a:t>.</a:t>
            </a:r>
            <a:br>
              <a:rPr lang="de-DE" dirty="0" smtClean="0"/>
            </a:br>
            <a:r>
              <a:rPr lang="de-DE" dirty="0" smtClean="0"/>
              <a:t>         Schnuppereisklettern vor spektakulärer Kulisse.</a:t>
            </a:r>
          </a:p>
          <a:p>
            <a:pPr marL="0" indent="0" algn="l" defTabSz="914400">
              <a:spcBef>
                <a:spcPts val="1600"/>
              </a:spcBef>
              <a:buClr>
                <a:srgbClr val="164B4F"/>
              </a:buClr>
              <a:buNone/>
            </a:pPr>
            <a:r>
              <a:rPr lang="de-DE" dirty="0" smtClean="0"/>
              <a:t>14.01.17  Beginn der Heimreise ab </a:t>
            </a:r>
            <a:r>
              <a:rPr lang="de-DE" dirty="0" err="1" smtClean="0"/>
              <a:t>Calafate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957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076" y="18938"/>
            <a:ext cx="9118749" cy="683906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877615" y="836712"/>
            <a:ext cx="2169184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3600" dirty="0" smtClean="0"/>
              <a:t>Moreno </a:t>
            </a:r>
          </a:p>
          <a:p>
            <a:pPr>
              <a:lnSpc>
                <a:spcPct val="90000"/>
              </a:lnSpc>
            </a:pPr>
            <a:r>
              <a:rPr lang="de-DE" sz="3600" dirty="0" smtClean="0"/>
              <a:t>Gletscher</a:t>
            </a:r>
            <a:endParaRPr lang="de-DE" sz="3600" dirty="0"/>
          </a:p>
        </p:txBody>
      </p:sp>
      <p:sp>
        <p:nvSpPr>
          <p:cNvPr id="8" name="Textfeld 7"/>
          <p:cNvSpPr txBox="1"/>
          <p:nvPr/>
        </p:nvSpPr>
        <p:spPr>
          <a:xfrm>
            <a:off x="877615" y="2780928"/>
            <a:ext cx="216918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2400" dirty="0"/>
              <a:t>im </a:t>
            </a:r>
            <a:r>
              <a:rPr lang="de-DE" sz="2400" dirty="0" err="1"/>
              <a:t>Parque</a:t>
            </a:r>
            <a:r>
              <a:rPr lang="de-DE" sz="2400" dirty="0"/>
              <a:t> National </a:t>
            </a:r>
            <a:endParaRPr lang="de-DE" sz="2400" dirty="0" smtClean="0"/>
          </a:p>
          <a:p>
            <a:pPr>
              <a:lnSpc>
                <a:spcPct val="90000"/>
              </a:lnSpc>
            </a:pPr>
            <a:r>
              <a:rPr lang="de-DE" sz="2400" dirty="0" smtClean="0"/>
              <a:t>Los </a:t>
            </a:r>
            <a:r>
              <a:rPr lang="de-DE" sz="2400" dirty="0" err="1"/>
              <a:t>Glaciares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10531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renity_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2005D35-E761-4E64-8412-09047F16563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Präsentation Ruhe (Breitbild)</Template>
  <TotalTime>0</TotalTime>
  <Words>236</Words>
  <Application>Microsoft Office PowerPoint</Application>
  <PresentationFormat>Benutzerdefiniert</PresentationFormat>
  <Paragraphs>44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3" baseType="lpstr">
      <vt:lpstr>Arial</vt:lpstr>
      <vt:lpstr>Euphemia</vt:lpstr>
      <vt:lpstr>Serenity_16x9</vt:lpstr>
      <vt:lpstr>Patagonien</vt:lpstr>
      <vt:lpstr>PowerPoint-Präsentation</vt:lpstr>
      <vt:lpstr>PowerPoint-Präsentation</vt:lpstr>
      <vt:lpstr>17 Tage durch Patagonien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2015-10-25T09:18:22Z</dcterms:created>
  <dcterms:modified xsi:type="dcterms:W3CDTF">2015-10-27T20:01:05Z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TC028011099991</vt:lpwstr>
  </property>
</Properties>
</file>